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2" r:id="rId6"/>
    <p:sldId id="263" r:id="rId7"/>
    <p:sldId id="264" r:id="rId8"/>
    <p:sldId id="258" r:id="rId9"/>
    <p:sldId id="265" r:id="rId10"/>
    <p:sldId id="267" r:id="rId11"/>
    <p:sldId id="266" r:id="rId12"/>
    <p:sldId id="268" r:id="rId13"/>
    <p:sldId id="269" r:id="rId14"/>
    <p:sldId id="259" r:id="rId15"/>
    <p:sldId id="270" r:id="rId16"/>
    <p:sldId id="260" r:id="rId17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eu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0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F866C9-4A03-4AD4-8E51-2BAE1EB6D17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BEC2E38C-B9EA-4AC4-87C3-18C259F9401A}">
      <dgm:prSet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sz="2100" noProof="0" dirty="0" err="1"/>
            <a:t>Potential</a:t>
          </a:r>
          <a:r>
            <a:rPr lang="fr-FR" sz="2100" noProof="0" dirty="0"/>
            <a:t> </a:t>
          </a:r>
          <a:r>
            <a:rPr lang="fr-FR" sz="2100" noProof="0" dirty="0" err="1"/>
            <a:t>customers</a:t>
          </a:r>
          <a:endParaRPr lang="fr-FR" sz="2100" noProof="0" dirty="0"/>
        </a:p>
      </dgm:t>
    </dgm:pt>
    <dgm:pt modelId="{56633E21-2D4F-4D35-A163-AA05ACDE458F}" type="parTrans" cxnId="{34B04A36-AFEA-4CD1-A11B-8FBE8A73338B}">
      <dgm:prSet/>
      <dgm:spPr/>
      <dgm:t>
        <a:bodyPr rtlCol="0"/>
        <a:lstStyle/>
        <a:p>
          <a:pPr rtl="0"/>
          <a:endParaRPr lang="fr-FR" sz="2100" noProof="0" dirty="0"/>
        </a:p>
      </dgm:t>
    </dgm:pt>
    <dgm:pt modelId="{257D8D46-D708-441A-9A94-08C16FB98397}" type="sibTrans" cxnId="{34B04A36-AFEA-4CD1-A11B-8FBE8A73338B}">
      <dgm:prSet/>
      <dgm:spPr/>
      <dgm:t>
        <a:bodyPr rtlCol="0"/>
        <a:lstStyle/>
        <a:p>
          <a:pPr rtl="0"/>
          <a:endParaRPr lang="fr-FR" sz="2100" noProof="0" dirty="0"/>
        </a:p>
      </dgm:t>
    </dgm:pt>
    <dgm:pt modelId="{6C7ABDD8-2116-4572-BFF1-942DE135219B}">
      <dgm:prSet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sz="2100" noProof="0" dirty="0" err="1"/>
            <a:t>Competition</a:t>
          </a:r>
          <a:r>
            <a:rPr lang="fr-FR" sz="2100" noProof="0" dirty="0"/>
            <a:t> </a:t>
          </a:r>
          <a:r>
            <a:rPr lang="fr-FR" sz="2100" noProof="0" dirty="0" err="1"/>
            <a:t>with</a:t>
          </a:r>
          <a:r>
            <a:rPr lang="fr-FR" sz="2100" noProof="0" dirty="0"/>
            <a:t> </a:t>
          </a:r>
          <a:r>
            <a:rPr lang="fr-FR" sz="2100" noProof="0" dirty="0" err="1"/>
            <a:t>other</a:t>
          </a:r>
          <a:r>
            <a:rPr lang="fr-FR" sz="2100" noProof="0" dirty="0"/>
            <a:t> coffee shops</a:t>
          </a:r>
        </a:p>
      </dgm:t>
    </dgm:pt>
    <dgm:pt modelId="{616469A4-BE2A-4C29-8A52-AB6BAF651012}" type="parTrans" cxnId="{0675954C-3CB5-402E-8880-DDA68CDDB758}">
      <dgm:prSet/>
      <dgm:spPr/>
      <dgm:t>
        <a:bodyPr rtlCol="0"/>
        <a:lstStyle/>
        <a:p>
          <a:pPr rtl="0"/>
          <a:endParaRPr lang="fr-FR" sz="2100" noProof="0" dirty="0"/>
        </a:p>
      </dgm:t>
    </dgm:pt>
    <dgm:pt modelId="{59BC6248-0FAC-49D0-8357-FB965100BBEE}" type="sibTrans" cxnId="{0675954C-3CB5-402E-8880-DDA68CDDB758}">
      <dgm:prSet/>
      <dgm:spPr/>
      <dgm:t>
        <a:bodyPr rtlCol="0"/>
        <a:lstStyle/>
        <a:p>
          <a:pPr rtl="0"/>
          <a:endParaRPr lang="fr-FR" sz="2100" noProof="0" dirty="0"/>
        </a:p>
      </dgm:t>
    </dgm:pt>
    <dgm:pt modelId="{44509D9E-58EE-4039-82A1-2A79116ACC93}">
      <dgm:prSet custT="1"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fr-FR" sz="2100" noProof="0" dirty="0"/>
            <a:t>Place Activity</a:t>
          </a:r>
        </a:p>
      </dgm:t>
    </dgm:pt>
    <dgm:pt modelId="{5C426BE0-998E-4D28-8838-1C847BD83830}" type="parTrans" cxnId="{E0D91B55-A7CF-4FF4-B08D-DBE20AF8C2FE}">
      <dgm:prSet/>
      <dgm:spPr/>
      <dgm:t>
        <a:bodyPr rtlCol="0"/>
        <a:lstStyle/>
        <a:p>
          <a:pPr rtl="0"/>
          <a:endParaRPr lang="fr-FR" sz="2100" noProof="0" dirty="0"/>
        </a:p>
      </dgm:t>
    </dgm:pt>
    <dgm:pt modelId="{35B7AB1F-21FF-4FAC-BC26-4D944FC0050D}" type="sibTrans" cxnId="{E0D91B55-A7CF-4FF4-B08D-DBE20AF8C2FE}">
      <dgm:prSet/>
      <dgm:spPr/>
      <dgm:t>
        <a:bodyPr rtlCol="0"/>
        <a:lstStyle/>
        <a:p>
          <a:pPr rtl="0"/>
          <a:endParaRPr lang="fr-FR" sz="2100" noProof="0" dirty="0"/>
        </a:p>
      </dgm:t>
    </dgm:pt>
    <dgm:pt modelId="{C03091DD-BA19-4EE8-9F08-AD7EFF716E73}" type="pres">
      <dgm:prSet presAssocID="{1AF866C9-4A03-4AD4-8E51-2BAE1EB6D173}" presName="root" presStyleCnt="0">
        <dgm:presLayoutVars>
          <dgm:dir/>
          <dgm:resizeHandles val="exact"/>
        </dgm:presLayoutVars>
      </dgm:prSet>
      <dgm:spPr/>
    </dgm:pt>
    <dgm:pt modelId="{72FEF2F4-EAF0-47F3-9F76-69B5E1B4A2E7}" type="pres">
      <dgm:prSet presAssocID="{BEC2E38C-B9EA-4AC4-87C3-18C259F9401A}" presName="compNode" presStyleCnt="0"/>
      <dgm:spPr/>
    </dgm:pt>
    <dgm:pt modelId="{3CAA7A92-187F-49C2-B105-FF9B894315DB}" type="pres">
      <dgm:prSet presAssocID="{BEC2E38C-B9EA-4AC4-87C3-18C259F9401A}" presName="iconBgRect" presStyleLbl="bgShp" presStyleIdx="0" presStyleCnt="3"/>
      <dgm:spPr>
        <a:prstGeom prst="ellipse">
          <a:avLst/>
        </a:prstGeom>
      </dgm:spPr>
    </dgm:pt>
    <dgm:pt modelId="{51AD5D71-EFD2-4F69-975F-3C416F413E35}" type="pres">
      <dgm:prSet presAssocID="{BEC2E38C-B9EA-4AC4-87C3-18C259F9401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eting"/>
        </a:ext>
      </dgm:extLst>
    </dgm:pt>
    <dgm:pt modelId="{99CB529E-B6CC-41A7-BBD1-E88FBFFEAA07}" type="pres">
      <dgm:prSet presAssocID="{BEC2E38C-B9EA-4AC4-87C3-18C259F9401A}" presName="spaceRect" presStyleCnt="0"/>
      <dgm:spPr/>
    </dgm:pt>
    <dgm:pt modelId="{769D8DA1-45EB-48B7-8C33-BC9FFCD40B68}" type="pres">
      <dgm:prSet presAssocID="{BEC2E38C-B9EA-4AC4-87C3-18C259F9401A}" presName="textRect" presStyleLbl="revTx" presStyleIdx="0" presStyleCnt="3">
        <dgm:presLayoutVars>
          <dgm:chMax val="1"/>
          <dgm:chPref val="1"/>
        </dgm:presLayoutVars>
      </dgm:prSet>
      <dgm:spPr/>
    </dgm:pt>
    <dgm:pt modelId="{FCFDF211-8106-4510-B21D-DAEF60D0F199}" type="pres">
      <dgm:prSet presAssocID="{257D8D46-D708-441A-9A94-08C16FB98397}" presName="sibTrans" presStyleCnt="0"/>
      <dgm:spPr/>
    </dgm:pt>
    <dgm:pt modelId="{052209BC-1A1A-4B33-BBB6-EEF9899920FC}" type="pres">
      <dgm:prSet presAssocID="{6C7ABDD8-2116-4572-BFF1-942DE135219B}" presName="compNode" presStyleCnt="0"/>
      <dgm:spPr/>
    </dgm:pt>
    <dgm:pt modelId="{B6C5F440-C8F6-4028-ADFF-45EC8C387D65}" type="pres">
      <dgm:prSet presAssocID="{6C7ABDD8-2116-4572-BFF1-942DE135219B}" presName="iconBgRect" presStyleLbl="bgShp" presStyleIdx="1" presStyleCnt="3"/>
      <dgm:spPr>
        <a:prstGeom prst="ellipse">
          <a:avLst/>
        </a:prstGeom>
      </dgm:spPr>
    </dgm:pt>
    <dgm:pt modelId="{E871DBE9-A946-4792-BE31-E6EB520345D0}" type="pres">
      <dgm:prSet presAssocID="{6C7ABDD8-2116-4572-BFF1-942DE135219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dium"/>
        </a:ext>
      </dgm:extLst>
    </dgm:pt>
    <dgm:pt modelId="{6C1A4751-0E5F-4647-BD09-44046A153420}" type="pres">
      <dgm:prSet presAssocID="{6C7ABDD8-2116-4572-BFF1-942DE135219B}" presName="spaceRect" presStyleCnt="0"/>
      <dgm:spPr/>
    </dgm:pt>
    <dgm:pt modelId="{1388DC24-2362-45B8-A165-B28E94DD9AEB}" type="pres">
      <dgm:prSet presAssocID="{6C7ABDD8-2116-4572-BFF1-942DE135219B}" presName="textRect" presStyleLbl="revTx" presStyleIdx="1" presStyleCnt="3">
        <dgm:presLayoutVars>
          <dgm:chMax val="1"/>
          <dgm:chPref val="1"/>
        </dgm:presLayoutVars>
      </dgm:prSet>
      <dgm:spPr/>
    </dgm:pt>
    <dgm:pt modelId="{03EC8F60-FE4E-494B-9C4C-89AFB90A4918}" type="pres">
      <dgm:prSet presAssocID="{59BC6248-0FAC-49D0-8357-FB965100BBEE}" presName="sibTrans" presStyleCnt="0"/>
      <dgm:spPr/>
    </dgm:pt>
    <dgm:pt modelId="{41D545CC-BF45-4EC4-8735-22E0D25BD414}" type="pres">
      <dgm:prSet presAssocID="{44509D9E-58EE-4039-82A1-2A79116ACC93}" presName="compNode" presStyleCnt="0"/>
      <dgm:spPr/>
    </dgm:pt>
    <dgm:pt modelId="{AE4B8D37-1516-4369-9BEB-385DF52AAF7F}" type="pres">
      <dgm:prSet presAssocID="{44509D9E-58EE-4039-82A1-2A79116ACC93}" presName="iconBgRect" presStyleLbl="bgShp" presStyleIdx="2" presStyleCnt="3" custLinFactNeighborX="-16873" custLinFactNeighborY="846"/>
      <dgm:spPr>
        <a:prstGeom prst="ellipse">
          <a:avLst/>
        </a:prstGeom>
      </dgm:spPr>
    </dgm:pt>
    <dgm:pt modelId="{B7C89332-6116-4524-B7AF-24F9EDAE32AD}" type="pres">
      <dgm:prSet presAssocID="{44509D9E-58EE-4039-82A1-2A79116ACC93}" presName="iconRect" presStyleLbl="node1" presStyleIdx="2" presStyleCnt="3" custLinFactNeighborX="-30062" custLinFactNeighborY="3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CA9D93FD-EE73-49C0-B312-7F3B032793B7}" type="pres">
      <dgm:prSet presAssocID="{44509D9E-58EE-4039-82A1-2A79116ACC93}" presName="spaceRect" presStyleCnt="0"/>
      <dgm:spPr/>
    </dgm:pt>
    <dgm:pt modelId="{0708B3AD-AF91-44E3-A525-C5DF0FE6D5F0}" type="pres">
      <dgm:prSet presAssocID="{44509D9E-58EE-4039-82A1-2A79116ACC93}" presName="textRect" presStyleLbl="revTx" presStyleIdx="2" presStyleCnt="3" custLinFactNeighborX="-9903" custLinFactNeighborY="3576">
        <dgm:presLayoutVars>
          <dgm:chMax val="1"/>
          <dgm:chPref val="1"/>
        </dgm:presLayoutVars>
      </dgm:prSet>
      <dgm:spPr/>
    </dgm:pt>
  </dgm:ptLst>
  <dgm:cxnLst>
    <dgm:cxn modelId="{565E0D1A-4877-402F-BCFE-01CF000DFA38}" type="presOf" srcId="{BEC2E38C-B9EA-4AC4-87C3-18C259F9401A}" destId="{769D8DA1-45EB-48B7-8C33-BC9FFCD40B68}" srcOrd="0" destOrd="0" presId="urn:microsoft.com/office/officeart/2018/5/layout/IconLeafLabelList"/>
    <dgm:cxn modelId="{55661022-97AD-432F-9176-89B96A42D9D7}" type="presOf" srcId="{44509D9E-58EE-4039-82A1-2A79116ACC93}" destId="{0708B3AD-AF91-44E3-A525-C5DF0FE6D5F0}" srcOrd="0" destOrd="0" presId="urn:microsoft.com/office/officeart/2018/5/layout/IconLeafLabelList"/>
    <dgm:cxn modelId="{34B04A36-AFEA-4CD1-A11B-8FBE8A73338B}" srcId="{1AF866C9-4A03-4AD4-8E51-2BAE1EB6D173}" destId="{BEC2E38C-B9EA-4AC4-87C3-18C259F9401A}" srcOrd="0" destOrd="0" parTransId="{56633E21-2D4F-4D35-A163-AA05ACDE458F}" sibTransId="{257D8D46-D708-441A-9A94-08C16FB98397}"/>
    <dgm:cxn modelId="{0675954C-3CB5-402E-8880-DDA68CDDB758}" srcId="{1AF866C9-4A03-4AD4-8E51-2BAE1EB6D173}" destId="{6C7ABDD8-2116-4572-BFF1-942DE135219B}" srcOrd="1" destOrd="0" parTransId="{616469A4-BE2A-4C29-8A52-AB6BAF651012}" sibTransId="{59BC6248-0FAC-49D0-8357-FB965100BBEE}"/>
    <dgm:cxn modelId="{BF395453-60D5-4621-A381-4B9BCE586CF3}" type="presOf" srcId="{1AF866C9-4A03-4AD4-8E51-2BAE1EB6D173}" destId="{C03091DD-BA19-4EE8-9F08-AD7EFF716E73}" srcOrd="0" destOrd="0" presId="urn:microsoft.com/office/officeart/2018/5/layout/IconLeafLabelList"/>
    <dgm:cxn modelId="{E0D91B55-A7CF-4FF4-B08D-DBE20AF8C2FE}" srcId="{1AF866C9-4A03-4AD4-8E51-2BAE1EB6D173}" destId="{44509D9E-58EE-4039-82A1-2A79116ACC93}" srcOrd="2" destOrd="0" parTransId="{5C426BE0-998E-4D28-8838-1C847BD83830}" sibTransId="{35B7AB1F-21FF-4FAC-BC26-4D944FC0050D}"/>
    <dgm:cxn modelId="{052583A7-2288-44F9-A550-F8D4577C14E4}" type="presOf" srcId="{6C7ABDD8-2116-4572-BFF1-942DE135219B}" destId="{1388DC24-2362-45B8-A165-B28E94DD9AEB}" srcOrd="0" destOrd="0" presId="urn:microsoft.com/office/officeart/2018/5/layout/IconLeafLabelList"/>
    <dgm:cxn modelId="{E292215D-F2B7-4BA5-89B3-06B96020B337}" type="presParOf" srcId="{C03091DD-BA19-4EE8-9F08-AD7EFF716E73}" destId="{72FEF2F4-EAF0-47F3-9F76-69B5E1B4A2E7}" srcOrd="0" destOrd="0" presId="urn:microsoft.com/office/officeart/2018/5/layout/IconLeafLabelList"/>
    <dgm:cxn modelId="{3E4FD147-9D20-480E-8950-8D9B4561D28E}" type="presParOf" srcId="{72FEF2F4-EAF0-47F3-9F76-69B5E1B4A2E7}" destId="{3CAA7A92-187F-49C2-B105-FF9B894315DB}" srcOrd="0" destOrd="0" presId="urn:microsoft.com/office/officeart/2018/5/layout/IconLeafLabelList"/>
    <dgm:cxn modelId="{086E1E5B-964C-4F4C-971B-6C2530942936}" type="presParOf" srcId="{72FEF2F4-EAF0-47F3-9F76-69B5E1B4A2E7}" destId="{51AD5D71-EFD2-4F69-975F-3C416F413E35}" srcOrd="1" destOrd="0" presId="urn:microsoft.com/office/officeart/2018/5/layout/IconLeafLabelList"/>
    <dgm:cxn modelId="{557B9B5D-9C84-4820-BE4F-7C8AC8E908A5}" type="presParOf" srcId="{72FEF2F4-EAF0-47F3-9F76-69B5E1B4A2E7}" destId="{99CB529E-B6CC-41A7-BBD1-E88FBFFEAA07}" srcOrd="2" destOrd="0" presId="urn:microsoft.com/office/officeart/2018/5/layout/IconLeafLabelList"/>
    <dgm:cxn modelId="{C64E993C-F037-4A86-9377-EC77AD617FA7}" type="presParOf" srcId="{72FEF2F4-EAF0-47F3-9F76-69B5E1B4A2E7}" destId="{769D8DA1-45EB-48B7-8C33-BC9FFCD40B68}" srcOrd="3" destOrd="0" presId="urn:microsoft.com/office/officeart/2018/5/layout/IconLeafLabelList"/>
    <dgm:cxn modelId="{82AF9968-5993-48BD-AADB-096CF2E81B7B}" type="presParOf" srcId="{C03091DD-BA19-4EE8-9F08-AD7EFF716E73}" destId="{FCFDF211-8106-4510-B21D-DAEF60D0F199}" srcOrd="1" destOrd="0" presId="urn:microsoft.com/office/officeart/2018/5/layout/IconLeafLabelList"/>
    <dgm:cxn modelId="{2C3D97E2-2845-48F4-A9AF-0F57CBA88622}" type="presParOf" srcId="{C03091DD-BA19-4EE8-9F08-AD7EFF716E73}" destId="{052209BC-1A1A-4B33-BBB6-EEF9899920FC}" srcOrd="2" destOrd="0" presId="urn:microsoft.com/office/officeart/2018/5/layout/IconLeafLabelList"/>
    <dgm:cxn modelId="{C9904B3F-3D5B-408F-A508-E76B04DDDFF2}" type="presParOf" srcId="{052209BC-1A1A-4B33-BBB6-EEF9899920FC}" destId="{B6C5F440-C8F6-4028-ADFF-45EC8C387D65}" srcOrd="0" destOrd="0" presId="urn:microsoft.com/office/officeart/2018/5/layout/IconLeafLabelList"/>
    <dgm:cxn modelId="{F735BC0D-09D6-4C67-BA72-B47F80BC8106}" type="presParOf" srcId="{052209BC-1A1A-4B33-BBB6-EEF9899920FC}" destId="{E871DBE9-A946-4792-BE31-E6EB520345D0}" srcOrd="1" destOrd="0" presId="urn:microsoft.com/office/officeart/2018/5/layout/IconLeafLabelList"/>
    <dgm:cxn modelId="{EF1D2E4B-CA60-413C-BDE1-DF98F30DB02B}" type="presParOf" srcId="{052209BC-1A1A-4B33-BBB6-EEF9899920FC}" destId="{6C1A4751-0E5F-4647-BD09-44046A153420}" srcOrd="2" destOrd="0" presId="urn:microsoft.com/office/officeart/2018/5/layout/IconLeafLabelList"/>
    <dgm:cxn modelId="{B6E16C40-36F8-4A74-A44D-6B2B04DA8206}" type="presParOf" srcId="{052209BC-1A1A-4B33-BBB6-EEF9899920FC}" destId="{1388DC24-2362-45B8-A165-B28E94DD9AEB}" srcOrd="3" destOrd="0" presId="urn:microsoft.com/office/officeart/2018/5/layout/IconLeafLabelList"/>
    <dgm:cxn modelId="{A2B71A07-9EE7-4DB7-A63A-CFE6621D984F}" type="presParOf" srcId="{C03091DD-BA19-4EE8-9F08-AD7EFF716E73}" destId="{03EC8F60-FE4E-494B-9C4C-89AFB90A4918}" srcOrd="3" destOrd="0" presId="urn:microsoft.com/office/officeart/2018/5/layout/IconLeafLabelList"/>
    <dgm:cxn modelId="{B57D0AE0-7831-4380-95F5-FA0DA411C07F}" type="presParOf" srcId="{C03091DD-BA19-4EE8-9F08-AD7EFF716E73}" destId="{41D545CC-BF45-4EC4-8735-22E0D25BD414}" srcOrd="4" destOrd="0" presId="urn:microsoft.com/office/officeart/2018/5/layout/IconLeafLabelList"/>
    <dgm:cxn modelId="{C2D13555-828A-449B-AC2D-7A1FE76368DE}" type="presParOf" srcId="{41D545CC-BF45-4EC4-8735-22E0D25BD414}" destId="{AE4B8D37-1516-4369-9BEB-385DF52AAF7F}" srcOrd="0" destOrd="0" presId="urn:microsoft.com/office/officeart/2018/5/layout/IconLeafLabelList"/>
    <dgm:cxn modelId="{DA6EC3FC-6FC8-4CD9-99D8-2F47E0293ADB}" type="presParOf" srcId="{41D545CC-BF45-4EC4-8735-22E0D25BD414}" destId="{B7C89332-6116-4524-B7AF-24F9EDAE32AD}" srcOrd="1" destOrd="0" presId="urn:microsoft.com/office/officeart/2018/5/layout/IconLeafLabelList"/>
    <dgm:cxn modelId="{C9E47593-4DB7-477A-826C-321BBBAB5433}" type="presParOf" srcId="{41D545CC-BF45-4EC4-8735-22E0D25BD414}" destId="{CA9D93FD-EE73-49C0-B312-7F3B032793B7}" srcOrd="2" destOrd="0" presId="urn:microsoft.com/office/officeart/2018/5/layout/IconLeafLabelList"/>
    <dgm:cxn modelId="{ABB0EF07-754D-4792-B329-142E302B8C00}" type="presParOf" srcId="{41D545CC-BF45-4EC4-8735-22E0D25BD414}" destId="{0708B3AD-AF91-44E3-A525-C5DF0FE6D5F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62F2DA-D7F2-4FF6-84BA-5F139A7912D1}" type="doc">
      <dgm:prSet loTypeId="urn:microsoft.com/office/officeart/2005/8/layout/arrow5" loCatId="relationship" qsTypeId="urn:microsoft.com/office/officeart/2005/8/quickstyle/simple4" qsCatId="simple" csTypeId="urn:microsoft.com/office/officeart/2005/8/colors/colorful5" csCatId="colorful" phldr="1"/>
      <dgm:spPr/>
      <dgm:t>
        <a:bodyPr rtlCol="0"/>
        <a:lstStyle/>
        <a:p>
          <a:pPr rtl="0"/>
          <a:endParaRPr lang="en-US"/>
        </a:p>
      </dgm:t>
    </dgm:pt>
    <dgm:pt modelId="{AF48E813-4459-4B63-9360-D2CA978144F6}">
      <dgm:prSet phldrT="[Text]"/>
      <dgm:spPr/>
      <dgm:t>
        <a:bodyPr rtlCol="0"/>
        <a:lstStyle/>
        <a:p>
          <a:pPr rtl="0"/>
          <a:r>
            <a:rPr lang="fr-FR" noProof="1"/>
            <a:t>Middle rental price</a:t>
          </a:r>
        </a:p>
      </dgm:t>
    </dgm:pt>
    <dgm:pt modelId="{DB703676-2A02-40C0-8D19-B1740BA13EAF}" type="parTrans" cxnId="{9523870F-D5F6-4EE4-9D0E-98036F772042}">
      <dgm:prSet/>
      <dgm:spPr/>
      <dgm:t>
        <a:bodyPr rtlCol="0"/>
        <a:lstStyle/>
        <a:p>
          <a:pPr rtl="0"/>
          <a:endParaRPr lang="fr-FR" noProof="0" dirty="0"/>
        </a:p>
      </dgm:t>
    </dgm:pt>
    <dgm:pt modelId="{AD34E5BA-C68C-46C7-94AE-AB69E454AEC4}" type="sibTrans" cxnId="{9523870F-D5F6-4EE4-9D0E-98036F772042}">
      <dgm:prSet/>
      <dgm:spPr/>
      <dgm:t>
        <a:bodyPr rtlCol="0"/>
        <a:lstStyle/>
        <a:p>
          <a:pPr rtl="0"/>
          <a:endParaRPr lang="fr-FR" noProof="0" dirty="0"/>
        </a:p>
      </dgm:t>
    </dgm:pt>
    <dgm:pt modelId="{5967A42A-992F-4FDA-A7BF-040A6ACCB03C}">
      <dgm:prSet phldrT="[Text]"/>
      <dgm:spPr/>
      <dgm:t>
        <a:bodyPr rtlCol="0"/>
        <a:lstStyle/>
        <a:p>
          <a:pPr rtl="0"/>
          <a:r>
            <a:rPr lang="fr-FR" noProof="1"/>
            <a:t>Students and workers clients</a:t>
          </a:r>
        </a:p>
      </dgm:t>
    </dgm:pt>
    <dgm:pt modelId="{A03DAD7C-77BC-4D6F-8EC5-F2C93B21D176}" type="parTrans" cxnId="{D8E51D10-1C86-4C49-B582-0876726AF5A4}">
      <dgm:prSet/>
      <dgm:spPr/>
      <dgm:t>
        <a:bodyPr rtlCol="0"/>
        <a:lstStyle/>
        <a:p>
          <a:pPr rtl="0"/>
          <a:endParaRPr lang="fr-FR" noProof="0" dirty="0"/>
        </a:p>
      </dgm:t>
    </dgm:pt>
    <dgm:pt modelId="{42ABD298-0EE6-4B76-B809-8A6DA6D143D8}" type="sibTrans" cxnId="{D8E51D10-1C86-4C49-B582-0876726AF5A4}">
      <dgm:prSet/>
      <dgm:spPr/>
      <dgm:t>
        <a:bodyPr rtlCol="0"/>
        <a:lstStyle/>
        <a:p>
          <a:pPr rtl="0"/>
          <a:endParaRPr lang="fr-FR" noProof="0" dirty="0"/>
        </a:p>
      </dgm:t>
    </dgm:pt>
    <dgm:pt modelId="{A9D8C663-B01E-42D0-8826-371D7A3AFA6E}">
      <dgm:prSet phldrT="[Text]"/>
      <dgm:spPr/>
      <dgm:t>
        <a:bodyPr rtlCol="0"/>
        <a:lstStyle/>
        <a:p>
          <a:pPr rtl="0"/>
          <a:r>
            <a:rPr lang="fr-FR" noProof="1"/>
            <a:t>Coffee shop among most common venues</a:t>
          </a:r>
        </a:p>
      </dgm:t>
    </dgm:pt>
    <dgm:pt modelId="{5044CA63-D882-4961-B664-5225FA21EBE0}" type="parTrans" cxnId="{EDAB296D-9F06-4447-9380-E62EDAA4E052}">
      <dgm:prSet/>
      <dgm:spPr/>
      <dgm:t>
        <a:bodyPr rtlCol="0"/>
        <a:lstStyle/>
        <a:p>
          <a:pPr rtl="0"/>
          <a:endParaRPr lang="fr-FR" noProof="0" dirty="0"/>
        </a:p>
      </dgm:t>
    </dgm:pt>
    <dgm:pt modelId="{D0EE5823-5588-46CF-998D-C6D253B2A90B}" type="sibTrans" cxnId="{EDAB296D-9F06-4447-9380-E62EDAA4E052}">
      <dgm:prSet/>
      <dgm:spPr/>
      <dgm:t>
        <a:bodyPr rtlCol="0"/>
        <a:lstStyle/>
        <a:p>
          <a:pPr rtl="0"/>
          <a:endParaRPr lang="fr-FR" noProof="0" dirty="0"/>
        </a:p>
      </dgm:t>
    </dgm:pt>
    <dgm:pt modelId="{52777EA3-5FE5-4A3A-8775-6F330DEE80AF}">
      <dgm:prSet phldrT="[Text]"/>
      <dgm:spPr/>
      <dgm:t>
        <a:bodyPr rtlCol="0"/>
        <a:lstStyle/>
        <a:p>
          <a:pPr rtl="0"/>
          <a:r>
            <a:rPr lang="fr-FR" noProof="1"/>
            <a:t>Not much competition</a:t>
          </a:r>
        </a:p>
      </dgm:t>
    </dgm:pt>
    <dgm:pt modelId="{69BFF753-905A-47C6-9997-6D4C1B18C142}" type="parTrans" cxnId="{C204A26F-3C14-4C13-93D7-5128141D5A60}">
      <dgm:prSet/>
      <dgm:spPr/>
      <dgm:t>
        <a:bodyPr rtlCol="0"/>
        <a:lstStyle/>
        <a:p>
          <a:pPr rtl="0"/>
          <a:endParaRPr lang="fr-FR" noProof="0" dirty="0"/>
        </a:p>
      </dgm:t>
    </dgm:pt>
    <dgm:pt modelId="{5276B064-45D0-4BB0-A548-FA0472CCC274}" type="sibTrans" cxnId="{C204A26F-3C14-4C13-93D7-5128141D5A60}">
      <dgm:prSet/>
      <dgm:spPr/>
      <dgm:t>
        <a:bodyPr rtlCol="0"/>
        <a:lstStyle/>
        <a:p>
          <a:pPr rtl="0"/>
          <a:endParaRPr lang="fr-FR" noProof="0" dirty="0"/>
        </a:p>
      </dgm:t>
    </dgm:pt>
    <dgm:pt modelId="{B13EC5CF-C62E-4A1A-AFF1-DA503C372747}">
      <dgm:prSet phldrT="[Text]"/>
      <dgm:spPr/>
      <dgm:t>
        <a:bodyPr rtlCol="0"/>
        <a:lstStyle/>
        <a:p>
          <a:pPr rtl="0"/>
          <a:r>
            <a:rPr lang="fr-FR" noProof="1"/>
            <a:t>Very active place</a:t>
          </a:r>
        </a:p>
      </dgm:t>
    </dgm:pt>
    <dgm:pt modelId="{250B1E8C-3A8B-4C05-B652-E4188FE4F78F}" type="parTrans" cxnId="{BCA54C76-07AE-4A1B-B8AF-A549CC926EAF}">
      <dgm:prSet/>
      <dgm:spPr/>
      <dgm:t>
        <a:bodyPr rtlCol="0"/>
        <a:lstStyle/>
        <a:p>
          <a:pPr rtl="0"/>
          <a:endParaRPr lang="fr-FR" noProof="0" dirty="0"/>
        </a:p>
      </dgm:t>
    </dgm:pt>
    <dgm:pt modelId="{FB68FE19-9F2E-486B-80A5-07A8B5F267F1}" type="sibTrans" cxnId="{BCA54C76-07AE-4A1B-B8AF-A549CC926EAF}">
      <dgm:prSet/>
      <dgm:spPr/>
      <dgm:t>
        <a:bodyPr rtlCol="0"/>
        <a:lstStyle/>
        <a:p>
          <a:pPr rtl="0"/>
          <a:endParaRPr lang="fr-FR" noProof="0" dirty="0"/>
        </a:p>
      </dgm:t>
    </dgm:pt>
    <dgm:pt modelId="{9DE0F8F4-36B0-4743-B908-0EE3F43352CB}" type="pres">
      <dgm:prSet presAssocID="{4F62F2DA-D7F2-4FF6-84BA-5F139A7912D1}" presName="diagram" presStyleCnt="0">
        <dgm:presLayoutVars>
          <dgm:dir/>
          <dgm:resizeHandles val="exact"/>
        </dgm:presLayoutVars>
      </dgm:prSet>
      <dgm:spPr/>
    </dgm:pt>
    <dgm:pt modelId="{71D4558D-159A-47DE-A94F-521C32D12BF0}" type="pres">
      <dgm:prSet presAssocID="{AF48E813-4459-4B63-9360-D2CA978144F6}" presName="arrow" presStyleLbl="node1" presStyleIdx="0" presStyleCnt="5">
        <dgm:presLayoutVars>
          <dgm:bulletEnabled val="1"/>
        </dgm:presLayoutVars>
      </dgm:prSet>
      <dgm:spPr/>
    </dgm:pt>
    <dgm:pt modelId="{3DCA436E-A06E-419C-933D-824314FA18DD}" type="pres">
      <dgm:prSet presAssocID="{5967A42A-992F-4FDA-A7BF-040A6ACCB03C}" presName="arrow" presStyleLbl="node1" presStyleIdx="1" presStyleCnt="5">
        <dgm:presLayoutVars>
          <dgm:bulletEnabled val="1"/>
        </dgm:presLayoutVars>
      </dgm:prSet>
      <dgm:spPr/>
    </dgm:pt>
    <dgm:pt modelId="{41603B25-B9A7-46D0-887C-18FC2BCE93AA}" type="pres">
      <dgm:prSet presAssocID="{A9D8C663-B01E-42D0-8826-371D7A3AFA6E}" presName="arrow" presStyleLbl="node1" presStyleIdx="2" presStyleCnt="5">
        <dgm:presLayoutVars>
          <dgm:bulletEnabled val="1"/>
        </dgm:presLayoutVars>
      </dgm:prSet>
      <dgm:spPr/>
    </dgm:pt>
    <dgm:pt modelId="{03A77CC1-2883-44E9-A927-23D8D86A498B}" type="pres">
      <dgm:prSet presAssocID="{52777EA3-5FE5-4A3A-8775-6F330DEE80AF}" presName="arrow" presStyleLbl="node1" presStyleIdx="3" presStyleCnt="5">
        <dgm:presLayoutVars>
          <dgm:bulletEnabled val="1"/>
        </dgm:presLayoutVars>
      </dgm:prSet>
      <dgm:spPr/>
    </dgm:pt>
    <dgm:pt modelId="{AB6E8487-3FDE-4982-AEDD-44690A8ABD93}" type="pres">
      <dgm:prSet presAssocID="{B13EC5CF-C62E-4A1A-AFF1-DA503C372747}" presName="arrow" presStyleLbl="node1" presStyleIdx="4" presStyleCnt="5">
        <dgm:presLayoutVars>
          <dgm:bulletEnabled val="1"/>
        </dgm:presLayoutVars>
      </dgm:prSet>
      <dgm:spPr/>
    </dgm:pt>
  </dgm:ptLst>
  <dgm:cxnLst>
    <dgm:cxn modelId="{9523870F-D5F6-4EE4-9D0E-98036F772042}" srcId="{4F62F2DA-D7F2-4FF6-84BA-5F139A7912D1}" destId="{AF48E813-4459-4B63-9360-D2CA978144F6}" srcOrd="0" destOrd="0" parTransId="{DB703676-2A02-40C0-8D19-B1740BA13EAF}" sibTransId="{AD34E5BA-C68C-46C7-94AE-AB69E454AEC4}"/>
    <dgm:cxn modelId="{D8E51D10-1C86-4C49-B582-0876726AF5A4}" srcId="{4F62F2DA-D7F2-4FF6-84BA-5F139A7912D1}" destId="{5967A42A-992F-4FDA-A7BF-040A6ACCB03C}" srcOrd="1" destOrd="0" parTransId="{A03DAD7C-77BC-4D6F-8EC5-F2C93B21D176}" sibTransId="{42ABD298-0EE6-4B76-B809-8A6DA6D143D8}"/>
    <dgm:cxn modelId="{7F613E3E-5A35-4EDF-996D-1C1A7AC2C68A}" type="presOf" srcId="{5967A42A-992F-4FDA-A7BF-040A6ACCB03C}" destId="{3DCA436E-A06E-419C-933D-824314FA18DD}" srcOrd="0" destOrd="0" presId="urn:microsoft.com/office/officeart/2005/8/layout/arrow5"/>
    <dgm:cxn modelId="{EDAB296D-9F06-4447-9380-E62EDAA4E052}" srcId="{4F62F2DA-D7F2-4FF6-84BA-5F139A7912D1}" destId="{A9D8C663-B01E-42D0-8826-371D7A3AFA6E}" srcOrd="2" destOrd="0" parTransId="{5044CA63-D882-4961-B664-5225FA21EBE0}" sibTransId="{D0EE5823-5588-46CF-998D-C6D253B2A90B}"/>
    <dgm:cxn modelId="{C7FA126E-5B6D-4C24-A654-483FAFE7B0FC}" type="presOf" srcId="{52777EA3-5FE5-4A3A-8775-6F330DEE80AF}" destId="{03A77CC1-2883-44E9-A927-23D8D86A498B}" srcOrd="0" destOrd="0" presId="urn:microsoft.com/office/officeart/2005/8/layout/arrow5"/>
    <dgm:cxn modelId="{C204A26F-3C14-4C13-93D7-5128141D5A60}" srcId="{4F62F2DA-D7F2-4FF6-84BA-5F139A7912D1}" destId="{52777EA3-5FE5-4A3A-8775-6F330DEE80AF}" srcOrd="3" destOrd="0" parTransId="{69BFF753-905A-47C6-9997-6D4C1B18C142}" sibTransId="{5276B064-45D0-4BB0-A548-FA0472CCC274}"/>
    <dgm:cxn modelId="{BCA54C76-07AE-4A1B-B8AF-A549CC926EAF}" srcId="{4F62F2DA-D7F2-4FF6-84BA-5F139A7912D1}" destId="{B13EC5CF-C62E-4A1A-AFF1-DA503C372747}" srcOrd="4" destOrd="0" parTransId="{250B1E8C-3A8B-4C05-B652-E4188FE4F78F}" sibTransId="{FB68FE19-9F2E-486B-80A5-07A8B5F267F1}"/>
    <dgm:cxn modelId="{862DBB77-D019-46F4-92CD-72B6659CDD64}" type="presOf" srcId="{B13EC5CF-C62E-4A1A-AFF1-DA503C372747}" destId="{AB6E8487-3FDE-4982-AEDD-44690A8ABD93}" srcOrd="0" destOrd="0" presId="urn:microsoft.com/office/officeart/2005/8/layout/arrow5"/>
    <dgm:cxn modelId="{100ED4BD-F485-49E7-946D-29DA5EB687A5}" type="presOf" srcId="{A9D8C663-B01E-42D0-8826-371D7A3AFA6E}" destId="{41603B25-B9A7-46D0-887C-18FC2BCE93AA}" srcOrd="0" destOrd="0" presId="urn:microsoft.com/office/officeart/2005/8/layout/arrow5"/>
    <dgm:cxn modelId="{7201D1FA-236E-4724-972E-C134020FB8E1}" type="presOf" srcId="{AF48E813-4459-4B63-9360-D2CA978144F6}" destId="{71D4558D-159A-47DE-A94F-521C32D12BF0}" srcOrd="0" destOrd="0" presId="urn:microsoft.com/office/officeart/2005/8/layout/arrow5"/>
    <dgm:cxn modelId="{2FC052FD-A34D-4639-AB98-1D7EE16352F4}" type="presOf" srcId="{4F62F2DA-D7F2-4FF6-84BA-5F139A7912D1}" destId="{9DE0F8F4-36B0-4743-B908-0EE3F43352CB}" srcOrd="0" destOrd="0" presId="urn:microsoft.com/office/officeart/2005/8/layout/arrow5"/>
    <dgm:cxn modelId="{AFEA0CF8-0099-426C-B295-95425605C3C4}" type="presParOf" srcId="{9DE0F8F4-36B0-4743-B908-0EE3F43352CB}" destId="{71D4558D-159A-47DE-A94F-521C32D12BF0}" srcOrd="0" destOrd="0" presId="urn:microsoft.com/office/officeart/2005/8/layout/arrow5"/>
    <dgm:cxn modelId="{CB023674-277B-4707-AEE0-9C35DCF4AF85}" type="presParOf" srcId="{9DE0F8F4-36B0-4743-B908-0EE3F43352CB}" destId="{3DCA436E-A06E-419C-933D-824314FA18DD}" srcOrd="1" destOrd="0" presId="urn:microsoft.com/office/officeart/2005/8/layout/arrow5"/>
    <dgm:cxn modelId="{B2A91065-5FB7-4C59-9F1D-0601135B53B2}" type="presParOf" srcId="{9DE0F8F4-36B0-4743-B908-0EE3F43352CB}" destId="{41603B25-B9A7-46D0-887C-18FC2BCE93AA}" srcOrd="2" destOrd="0" presId="urn:microsoft.com/office/officeart/2005/8/layout/arrow5"/>
    <dgm:cxn modelId="{43954997-E232-46F9-926A-F2DD6BCF4218}" type="presParOf" srcId="{9DE0F8F4-36B0-4743-B908-0EE3F43352CB}" destId="{03A77CC1-2883-44E9-A927-23D8D86A498B}" srcOrd="3" destOrd="0" presId="urn:microsoft.com/office/officeart/2005/8/layout/arrow5"/>
    <dgm:cxn modelId="{77E46F2C-D4FD-4280-8844-BA9B90A7AA89}" type="presParOf" srcId="{9DE0F8F4-36B0-4743-B908-0EE3F43352CB}" destId="{AB6E8487-3FDE-4982-AEDD-44690A8ABD93}" srcOrd="4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AA7A92-187F-49C2-B105-FF9B894315DB}">
      <dsp:nvSpPr>
        <dsp:cNvPr id="0" name=""/>
        <dsp:cNvSpPr/>
      </dsp:nvSpPr>
      <dsp:spPr>
        <a:xfrm>
          <a:off x="614381" y="503862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AD5D71-EFD2-4F69-975F-3C416F413E35}">
      <dsp:nvSpPr>
        <dsp:cNvPr id="0" name=""/>
        <dsp:cNvSpPr/>
      </dsp:nvSpPr>
      <dsp:spPr>
        <a:xfrm>
          <a:off x="987318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D8DA1-45EB-48B7-8C33-BC9FFCD40B68}">
      <dsp:nvSpPr>
        <dsp:cNvPr id="0" name=""/>
        <dsp:cNvSpPr/>
      </dsp:nvSpPr>
      <dsp:spPr>
        <a:xfrm>
          <a:off x="54974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100" kern="1200" noProof="0" dirty="0" err="1"/>
            <a:t>Potential</a:t>
          </a:r>
          <a:r>
            <a:rPr lang="fr-FR" sz="2100" kern="1200" noProof="0" dirty="0"/>
            <a:t> </a:t>
          </a:r>
          <a:r>
            <a:rPr lang="fr-FR" sz="2100" kern="1200" noProof="0" dirty="0" err="1"/>
            <a:t>customers</a:t>
          </a:r>
          <a:endParaRPr lang="fr-FR" sz="2100" kern="1200" noProof="0" dirty="0"/>
        </a:p>
      </dsp:txBody>
      <dsp:txXfrm>
        <a:off x="54974" y="2798862"/>
        <a:ext cx="2868750" cy="720000"/>
      </dsp:txXfrm>
    </dsp:sp>
    <dsp:sp modelId="{B6C5F440-C8F6-4028-ADFF-45EC8C387D65}">
      <dsp:nvSpPr>
        <dsp:cNvPr id="0" name=""/>
        <dsp:cNvSpPr/>
      </dsp:nvSpPr>
      <dsp:spPr>
        <a:xfrm>
          <a:off x="3985162" y="503862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71DBE9-A946-4792-BE31-E6EB520345D0}">
      <dsp:nvSpPr>
        <dsp:cNvPr id="0" name=""/>
        <dsp:cNvSpPr/>
      </dsp:nvSpPr>
      <dsp:spPr>
        <a:xfrm>
          <a:off x="4358099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8DC24-2362-45B8-A165-B28E94DD9AEB}">
      <dsp:nvSpPr>
        <dsp:cNvPr id="0" name=""/>
        <dsp:cNvSpPr/>
      </dsp:nvSpPr>
      <dsp:spPr>
        <a:xfrm>
          <a:off x="3425756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100" kern="1200" noProof="0" dirty="0" err="1"/>
            <a:t>Competition</a:t>
          </a:r>
          <a:r>
            <a:rPr lang="fr-FR" sz="2100" kern="1200" noProof="0" dirty="0"/>
            <a:t> </a:t>
          </a:r>
          <a:r>
            <a:rPr lang="fr-FR" sz="2100" kern="1200" noProof="0" dirty="0" err="1"/>
            <a:t>with</a:t>
          </a:r>
          <a:r>
            <a:rPr lang="fr-FR" sz="2100" kern="1200" noProof="0" dirty="0"/>
            <a:t> </a:t>
          </a:r>
          <a:r>
            <a:rPr lang="fr-FR" sz="2100" kern="1200" noProof="0" dirty="0" err="1"/>
            <a:t>other</a:t>
          </a:r>
          <a:r>
            <a:rPr lang="fr-FR" sz="2100" kern="1200" noProof="0" dirty="0"/>
            <a:t> coffee shops</a:t>
          </a:r>
        </a:p>
      </dsp:txBody>
      <dsp:txXfrm>
        <a:off x="3425756" y="2798862"/>
        <a:ext cx="2868750" cy="720000"/>
      </dsp:txXfrm>
    </dsp:sp>
    <dsp:sp modelId="{AE4B8D37-1516-4369-9BEB-385DF52AAF7F}">
      <dsp:nvSpPr>
        <dsp:cNvPr id="0" name=""/>
        <dsp:cNvSpPr/>
      </dsp:nvSpPr>
      <dsp:spPr>
        <a:xfrm>
          <a:off x="7060676" y="518666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C89332-6116-4524-B7AF-24F9EDAE32AD}">
      <dsp:nvSpPr>
        <dsp:cNvPr id="0" name=""/>
        <dsp:cNvSpPr/>
      </dsp:nvSpPr>
      <dsp:spPr>
        <a:xfrm>
          <a:off x="7427039" y="877161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8B3AD-AF91-44E3-A525-C5DF0FE6D5F0}">
      <dsp:nvSpPr>
        <dsp:cNvPr id="0" name=""/>
        <dsp:cNvSpPr/>
      </dsp:nvSpPr>
      <dsp:spPr>
        <a:xfrm>
          <a:off x="6512444" y="2824609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2100" kern="1200" noProof="0" dirty="0"/>
            <a:t>Place Activity</a:t>
          </a:r>
        </a:p>
      </dsp:txBody>
      <dsp:txXfrm>
        <a:off x="6512444" y="2824609"/>
        <a:ext cx="2868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D4558D-159A-47DE-A94F-521C32D12BF0}">
      <dsp:nvSpPr>
        <dsp:cNvPr id="0" name=""/>
        <dsp:cNvSpPr/>
      </dsp:nvSpPr>
      <dsp:spPr>
        <a:xfrm>
          <a:off x="2759257" y="248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noProof="1"/>
            <a:t>Middle rental price</a:t>
          </a:r>
        </a:p>
      </dsp:txBody>
      <dsp:txXfrm>
        <a:off x="3316215" y="248"/>
        <a:ext cx="1113915" cy="1837961"/>
      </dsp:txXfrm>
    </dsp:sp>
    <dsp:sp modelId="{3DCA436E-A06E-419C-933D-824314FA18DD}">
      <dsp:nvSpPr>
        <dsp:cNvPr id="0" name=""/>
        <dsp:cNvSpPr/>
      </dsp:nvSpPr>
      <dsp:spPr>
        <a:xfrm rot="4320000">
          <a:off x="4631129" y="1360242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37659"/>
                <a:satOff val="-7225"/>
                <a:lumOff val="103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37659"/>
                <a:satOff val="-7225"/>
                <a:lumOff val="103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noProof="1"/>
            <a:t>Students and workers clients</a:t>
          </a:r>
        </a:p>
      </dsp:txBody>
      <dsp:txXfrm rot="-5400000">
        <a:off x="5011458" y="1856962"/>
        <a:ext cx="1837961" cy="1113915"/>
      </dsp:txXfrm>
    </dsp:sp>
    <dsp:sp modelId="{41603B25-B9A7-46D0-887C-18FC2BCE93AA}">
      <dsp:nvSpPr>
        <dsp:cNvPr id="0" name=""/>
        <dsp:cNvSpPr/>
      </dsp:nvSpPr>
      <dsp:spPr>
        <a:xfrm rot="8640000">
          <a:off x="3916138" y="3560759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75317"/>
                <a:satOff val="-14450"/>
                <a:lumOff val="2059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75317"/>
                <a:satOff val="-14450"/>
                <a:lumOff val="2059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noProof="1"/>
            <a:t>Coffee shop among most common venues</a:t>
          </a:r>
        </a:p>
      </dsp:txBody>
      <dsp:txXfrm rot="10800000">
        <a:off x="4587676" y="3913400"/>
        <a:ext cx="1113915" cy="1837961"/>
      </dsp:txXfrm>
    </dsp:sp>
    <dsp:sp modelId="{03A77CC1-2883-44E9-A927-23D8D86A498B}">
      <dsp:nvSpPr>
        <dsp:cNvPr id="0" name=""/>
        <dsp:cNvSpPr/>
      </dsp:nvSpPr>
      <dsp:spPr>
        <a:xfrm rot="12960000">
          <a:off x="1602377" y="3560759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12976"/>
                <a:satOff val="-21676"/>
                <a:lumOff val="3089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12976"/>
                <a:satOff val="-21676"/>
                <a:lumOff val="3089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noProof="1"/>
            <a:t>Not much competition</a:t>
          </a:r>
        </a:p>
      </dsp:txBody>
      <dsp:txXfrm rot="10800000">
        <a:off x="2044755" y="3913400"/>
        <a:ext cx="1113915" cy="1837961"/>
      </dsp:txXfrm>
    </dsp:sp>
    <dsp:sp modelId="{AB6E8487-3FDE-4982-AEDD-44690A8ABD93}">
      <dsp:nvSpPr>
        <dsp:cNvPr id="0" name=""/>
        <dsp:cNvSpPr/>
      </dsp:nvSpPr>
      <dsp:spPr>
        <a:xfrm rot="17280000">
          <a:off x="887386" y="1360242"/>
          <a:ext cx="2227831" cy="2227831"/>
        </a:xfrm>
        <a:prstGeom prst="downArrow">
          <a:avLst>
            <a:gd name="adj1" fmla="val 50000"/>
            <a:gd name="adj2" fmla="val 35000"/>
          </a:avLst>
        </a:prstGeom>
        <a:gradFill rotWithShape="0">
          <a:gsLst>
            <a:gs pos="0">
              <a:schemeClr val="accent5">
                <a:hueOff val="-150635"/>
                <a:satOff val="-28901"/>
                <a:lumOff val="4118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5">
                <a:hueOff val="-150635"/>
                <a:satOff val="-28901"/>
                <a:lumOff val="4118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rtlCol="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noProof="1"/>
            <a:t>Very active place</a:t>
          </a:r>
        </a:p>
      </dsp:txBody>
      <dsp:txXfrm rot="5400000">
        <a:off x="896927" y="1856962"/>
        <a:ext cx="1837961" cy="11139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11C9649-2339-4799-82E1-E9CA93624C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4EDAA17-F12E-4806-A4CE-9963A6D2F1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DFBC3-323C-4D52-A2D2-D7C31660ADC8}" type="datetimeFigureOut">
              <a:rPr lang="fr-FR" smtClean="0"/>
              <a:t>15/08/2020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A7434F3-C43D-4D44-B98A-36B631EE53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3EF283E-CE13-417C-9F3A-1BF06A256A2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418C89-701E-4FF3-9184-1749FC80D29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46580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svg>
</file>

<file path=ppt/media/image2.jpeg>
</file>

<file path=ppt/media/image20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F1866C-E72D-4055-8E7C-5F83F78A261B}" type="datetimeFigureOut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noProof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Modifiez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2E134-2F2E-4F79-ABD6-B153DE0F9818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838566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2E134-2F2E-4F79-ABD6-B153DE0F9818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0249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2E134-2F2E-4F79-ABD6-B153DE0F9818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163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2E134-2F2E-4F79-ABD6-B153DE0F9818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1478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2E134-2F2E-4F79-ABD6-B153DE0F981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7979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2E134-2F2E-4F79-ABD6-B153DE0F9818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357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fr-FR" noProof="0"/>
              <a:t>Cliquez pour modifier le style du titre</a:t>
            </a:r>
          </a:p>
        </p:txBody>
      </p:sp>
      <p:sp>
        <p:nvSpPr>
          <p:cNvPr id="3" name="Sous-titre 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006A08F9-C7D9-400D-AA82-205C6B803E93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13" name="Connecteur droit 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774555-D1D4-4025-ACBC-652E1CC897A8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fr-FR" noProof="0"/>
              <a:t>Modifiez le style du titre du masque</a:t>
            </a:r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8F8F2B-E5CE-4E61-8800-C61D5F379411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8" name="Connecteur droit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9384FD-A7E9-4177-9978-708A4ACEB482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fr-FR" noProof="0"/>
              <a:t>Modifiez le style du titre du masque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AEEE63-E1C0-4BF0-AEA5-A3BC3775A391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8" name="Connecteur droit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24AEAA-2C4A-4A09-9E05-FA99B9AFD774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à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683649-3B0C-4B5C-AF4E-FBE12D598A79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8" name="Espace réservé a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602C71-7026-4D07-890D-4A9F657DE5FB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4" name="Espace réservé a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520FAC-9451-47BB-8512-F37BB60EF965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fr-FR" noProof="0"/>
              <a:t>Modifiez le style du titre du masque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467A5C-3B21-453E-B7E8-725A31D61AF7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F30D80-A32A-4D1A-8029-28694813762D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
              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cxnSp>
        <p:nvCxnSpPr>
          <p:cNvPr id="8" name="Connecteur droit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itr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3A84AF93-9017-4662-A07A-5BAAFEF544E9}" type="datetime1">
              <a:rPr lang="fr-FR" noProof="0" smtClean="0"/>
              <a:t>15/08/2020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fr-FR" noProof="0"/>
              <a:t>
              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/>
              <a:t>‹N°›</a:t>
            </a:fld>
            <a:endParaRPr lang="fr-FR" noProof="0"/>
          </a:p>
        </p:txBody>
      </p:sp>
      <p:cxnSp>
        <p:nvCxnSpPr>
          <p:cNvPr id="8" name="Connecteur droit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7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10" Type="http://schemas.openxmlformats.org/officeDocument/2006/relationships/image" Target="../media/image19.svg"/><Relationship Id="rId4" Type="http://schemas.openxmlformats.org/officeDocument/2006/relationships/diagramData" Target="../diagrams/data2.xml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shorturl.at/iuHQX" TargetMode="External"/><Relationship Id="rId2" Type="http://schemas.openxmlformats.org/officeDocument/2006/relationships/hyperlink" Target="https://www.localcommercial.net/estimerloyer/38080/paris-20-arrondissement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7" name="Image 6" descr="Fèves de café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pPr rtl="0"/>
            <a:r>
              <a:rPr lang="fr-FR" sz="7200" b="1" dirty="0">
                <a:solidFill>
                  <a:schemeClr val="tx1"/>
                </a:solidFill>
              </a:rPr>
              <a:t>Open a coffee shop in paris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C8B8EA-B79A-4DFB-86B5-0B55102EE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fr-FR" sz="4000"/>
              <a:t>Make your choice !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3F407EB-DEE0-45A7-8D9C-905C9E848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Espace réservé du contenu 3">
            <a:extLst>
              <a:ext uri="{FF2B5EF4-FFF2-40B4-BE49-F238E27FC236}">
                <a16:creationId xmlns:a16="http://schemas.microsoft.com/office/drawing/2014/main" id="{508C9E80-FBF6-495D-8F63-B254DD8537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6655824"/>
              </p:ext>
            </p:extLst>
          </p:nvPr>
        </p:nvGraphicFramePr>
        <p:xfrm>
          <a:off x="4157710" y="677983"/>
          <a:ext cx="7394210" cy="59003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3561">
                  <a:extLst>
                    <a:ext uri="{9D8B030D-6E8A-4147-A177-3AD203B41FA5}">
                      <a16:colId xmlns:a16="http://schemas.microsoft.com/office/drawing/2014/main" val="235210964"/>
                    </a:ext>
                  </a:extLst>
                </a:gridCol>
                <a:gridCol w="1020654">
                  <a:extLst>
                    <a:ext uri="{9D8B030D-6E8A-4147-A177-3AD203B41FA5}">
                      <a16:colId xmlns:a16="http://schemas.microsoft.com/office/drawing/2014/main" val="2416038229"/>
                    </a:ext>
                  </a:extLst>
                </a:gridCol>
                <a:gridCol w="1110467">
                  <a:extLst>
                    <a:ext uri="{9D8B030D-6E8A-4147-A177-3AD203B41FA5}">
                      <a16:colId xmlns:a16="http://schemas.microsoft.com/office/drawing/2014/main" val="2481544840"/>
                    </a:ext>
                  </a:extLst>
                </a:gridCol>
                <a:gridCol w="1014297">
                  <a:extLst>
                    <a:ext uri="{9D8B030D-6E8A-4147-A177-3AD203B41FA5}">
                      <a16:colId xmlns:a16="http://schemas.microsoft.com/office/drawing/2014/main" val="2860157613"/>
                    </a:ext>
                  </a:extLst>
                </a:gridCol>
                <a:gridCol w="1014297">
                  <a:extLst>
                    <a:ext uri="{9D8B030D-6E8A-4147-A177-3AD203B41FA5}">
                      <a16:colId xmlns:a16="http://schemas.microsoft.com/office/drawing/2014/main" val="1881330226"/>
                    </a:ext>
                  </a:extLst>
                </a:gridCol>
                <a:gridCol w="1110467">
                  <a:extLst>
                    <a:ext uri="{9D8B030D-6E8A-4147-A177-3AD203B41FA5}">
                      <a16:colId xmlns:a16="http://schemas.microsoft.com/office/drawing/2014/main" val="2378467786"/>
                    </a:ext>
                  </a:extLst>
                </a:gridCol>
                <a:gridCol w="1110467">
                  <a:extLst>
                    <a:ext uri="{9D8B030D-6E8A-4147-A177-3AD203B41FA5}">
                      <a16:colId xmlns:a16="http://schemas.microsoft.com/office/drawing/2014/main" val="128456001"/>
                    </a:ext>
                  </a:extLst>
                </a:gridCol>
              </a:tblGrid>
              <a:tr h="564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300" kern="50">
                          <a:effectLst/>
                        </a:rPr>
                        <a:t> 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Price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Potential client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Coffee Venue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Coffee number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Cluster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4157575625"/>
                  </a:ext>
                </a:extLst>
              </a:tr>
              <a:tr h="34650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75001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high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All kind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x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high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Very 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0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2381453238"/>
                  </a:ext>
                </a:extLst>
              </a:tr>
              <a:tr h="34650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75002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tourists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x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2636669909"/>
                  </a:ext>
                </a:extLst>
              </a:tr>
              <a:tr h="564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75003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Students/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workers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✓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high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Very 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6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3989230713"/>
                  </a:ext>
                </a:extLst>
              </a:tr>
              <a:tr h="564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75004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 dirty="0">
                          <a:effectLst/>
                        </a:rPr>
                        <a:t>high</a:t>
                      </a:r>
                      <a:endParaRPr lang="fr-FR" sz="1300" kern="50" dirty="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All kind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✓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Very very 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0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3559651134"/>
                  </a:ext>
                </a:extLst>
              </a:tr>
              <a:tr h="564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75005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Students/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workers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x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Very 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5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893203792"/>
                  </a:ext>
                </a:extLst>
              </a:tr>
              <a:tr h="564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75006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All kind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x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Very very 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0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1873896337"/>
                  </a:ext>
                </a:extLst>
              </a:tr>
              <a:tr h="564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75007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tourists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x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Not very 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2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1562959852"/>
                  </a:ext>
                </a:extLst>
              </a:tr>
              <a:tr h="34650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75008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Very high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---------------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x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high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---------------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---------------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547483994"/>
                  </a:ext>
                </a:extLst>
              </a:tr>
              <a:tr h="564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75009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 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tourists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x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Not very 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3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17387086"/>
                  </a:ext>
                </a:extLst>
              </a:tr>
              <a:tr h="34650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75010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 low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tourists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x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high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4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1197083110"/>
                  </a:ext>
                </a:extLst>
              </a:tr>
              <a:tr h="564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75011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 low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Students/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workers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✓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middle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>
                          <a:effectLst/>
                        </a:rPr>
                        <a:t>Very active</a:t>
                      </a:r>
                      <a:endParaRPr lang="fr-FR" sz="1300" kern="5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FR" sz="1300" kern="50" dirty="0">
                          <a:effectLst/>
                        </a:rPr>
                        <a:t>5</a:t>
                      </a:r>
                      <a:endParaRPr lang="fr-FR" sz="1300" kern="50" dirty="0">
                        <a:effectLst/>
                        <a:latin typeface="Times New Roman" panose="02020603050405020304" pitchFamily="18" charset="0"/>
                        <a:ea typeface="Arial Unicode MS"/>
                        <a:cs typeface="Arial Unicode MS"/>
                      </a:endParaRPr>
                    </a:p>
                  </a:txBody>
                  <a:tcPr marL="37858" marR="37858" marT="37858" marB="37858"/>
                </a:tc>
                <a:extLst>
                  <a:ext uri="{0D108BD9-81ED-4DB2-BD59-A6C34878D82A}">
                    <a16:rowId xmlns:a16="http://schemas.microsoft.com/office/drawing/2014/main" val="19076402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6294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41ADA27-F8D7-4034-AACF-0E2C0E254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1"/>
          </a:p>
        </p:txBody>
      </p:sp>
      <p:pic>
        <p:nvPicPr>
          <p:cNvPr id="7" name="Image 6" descr="Étaler la pâte">
            <a:extLst>
              <a:ext uri="{FF2B5EF4-FFF2-40B4-BE49-F238E27FC236}">
                <a16:creationId xmlns:a16="http://schemas.microsoft.com/office/drawing/2014/main" id="{CD3172FA-7FBF-4586-8BAE-F8681B4CC27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4DFCA76-5DF3-4D71-A543-CF57216D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>
            <a:normAutofit/>
          </a:bodyPr>
          <a:lstStyle/>
          <a:p>
            <a:pPr rtl="0"/>
            <a:r>
              <a:rPr lang="fr-FR" b="1" noProof="1">
                <a:solidFill>
                  <a:srgbClr val="FFFFFF"/>
                </a:solidFill>
              </a:rPr>
              <a:t>Success keys</a:t>
            </a:r>
          </a:p>
        </p:txBody>
      </p:sp>
      <p:cxnSp>
        <p:nvCxnSpPr>
          <p:cNvPr id="14" name="Connecteur droit 13">
            <a:extLst>
              <a:ext uri="{FF2B5EF4-FFF2-40B4-BE49-F238E27FC236}">
                <a16:creationId xmlns:a16="http://schemas.microsoft.com/office/drawing/2014/main" id="{9CC82DC8-E7AF-4E0A-B62F-9B79E706D9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EFAA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Espace réservé du contenu 4" descr="Produit SmartArt">
            <a:extLst>
              <a:ext uri="{FF2B5EF4-FFF2-40B4-BE49-F238E27FC236}">
                <a16:creationId xmlns:a16="http://schemas.microsoft.com/office/drawing/2014/main" id="{5F324AA3-A8FB-4568-A4CE-E04F36297E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1023185"/>
              </p:ext>
            </p:extLst>
          </p:nvPr>
        </p:nvGraphicFramePr>
        <p:xfrm>
          <a:off x="2222826" y="483945"/>
          <a:ext cx="7746347" cy="5788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Graphisme 8" descr="Podium">
            <a:extLst>
              <a:ext uri="{FF2B5EF4-FFF2-40B4-BE49-F238E27FC236}">
                <a16:creationId xmlns:a16="http://schemas.microsoft.com/office/drawing/2014/main" id="{45AE8B68-96DD-4CAE-A627-B508D397C9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638800" y="297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33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95899A-CA59-4C4B-B69B-189F30735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 and future directions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AECA64-7B19-495D-B4B7-9E63F0585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064" y="2286000"/>
            <a:ext cx="11727402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The </a:t>
            </a:r>
            <a:r>
              <a:rPr lang="fr-FR" dirty="0" err="1"/>
              <a:t>most</a:t>
            </a:r>
            <a:r>
              <a:rPr lang="fr-FR" dirty="0"/>
              <a:t> </a:t>
            </a:r>
            <a:r>
              <a:rPr lang="fr-FR" dirty="0" err="1"/>
              <a:t>interesting</a:t>
            </a:r>
            <a:r>
              <a:rPr lang="fr-FR" dirty="0"/>
              <a:t> borough </a:t>
            </a:r>
            <a:r>
              <a:rPr lang="fr-FR" dirty="0" err="1"/>
              <a:t>where</a:t>
            </a:r>
            <a:r>
              <a:rPr lang="fr-FR" dirty="0"/>
              <a:t> I can open a coffee shop </a:t>
            </a:r>
            <a:r>
              <a:rPr lang="fr-FR" dirty="0" err="1"/>
              <a:t>is</a:t>
            </a:r>
            <a:r>
              <a:rPr lang="fr-FR" dirty="0"/>
              <a:t> Paris 11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borough </a:t>
            </a:r>
            <a:r>
              <a:rPr lang="fr-FR" dirty="0" err="1"/>
              <a:t>contains</a:t>
            </a:r>
            <a:r>
              <a:rPr lang="fr-FR" dirty="0"/>
              <a:t> the </a:t>
            </a:r>
            <a:r>
              <a:rPr lang="fr-FR" dirty="0" err="1"/>
              <a:t>success</a:t>
            </a:r>
            <a:r>
              <a:rPr lang="fr-FR" dirty="0"/>
              <a:t> keys.</a:t>
            </a:r>
          </a:p>
          <a:p>
            <a:pPr marL="0" indent="0">
              <a:buNone/>
            </a:pPr>
            <a:r>
              <a:rPr lang="fr-FR" dirty="0"/>
              <a:t> </a:t>
            </a:r>
            <a:r>
              <a:rPr lang="fr-FR" dirty="0" err="1"/>
              <a:t>According</a:t>
            </a:r>
            <a:r>
              <a:rPr lang="fr-FR" dirty="0"/>
              <a:t> to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target</a:t>
            </a:r>
            <a:r>
              <a:rPr lang="fr-FR" dirty="0"/>
              <a:t> and </a:t>
            </a:r>
            <a:r>
              <a:rPr lang="fr-FR" dirty="0" err="1"/>
              <a:t>your</a:t>
            </a:r>
            <a:r>
              <a:rPr lang="fr-FR" dirty="0"/>
              <a:t> budget, </a:t>
            </a:r>
            <a:r>
              <a:rPr lang="fr-FR" dirty="0" err="1"/>
              <a:t>it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interesting</a:t>
            </a:r>
            <a:r>
              <a:rPr lang="fr-FR" dirty="0"/>
              <a:t> for </a:t>
            </a:r>
            <a:r>
              <a:rPr lang="fr-FR" dirty="0" err="1"/>
              <a:t>you</a:t>
            </a:r>
            <a:r>
              <a:rPr lang="fr-FR" dirty="0"/>
              <a:t> to open </a:t>
            </a:r>
            <a:r>
              <a:rPr lang="fr-FR" dirty="0" err="1"/>
              <a:t>it</a:t>
            </a:r>
            <a:r>
              <a:rPr lang="fr-FR" dirty="0"/>
              <a:t> in </a:t>
            </a:r>
            <a:r>
              <a:rPr lang="fr-FR" dirty="0" err="1"/>
              <a:t>another</a:t>
            </a:r>
            <a:r>
              <a:rPr lang="fr-FR" dirty="0"/>
              <a:t> borough.</a:t>
            </a:r>
          </a:p>
          <a:p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study</a:t>
            </a:r>
            <a:r>
              <a:rPr lang="fr-FR" dirty="0"/>
              <a:t>, to have a more </a:t>
            </a:r>
            <a:r>
              <a:rPr lang="fr-FR" dirty="0" err="1"/>
              <a:t>accurate</a:t>
            </a:r>
            <a:r>
              <a:rPr lang="fr-FR" dirty="0"/>
              <a:t> </a:t>
            </a:r>
            <a:r>
              <a:rPr lang="fr-FR" dirty="0" err="1"/>
              <a:t>idea</a:t>
            </a:r>
            <a:r>
              <a:rPr lang="fr-FR" dirty="0"/>
              <a:t> 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opening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business, </a:t>
            </a:r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dirty="0" err="1"/>
              <a:t>study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type of coffee shop opens </a:t>
            </a:r>
            <a:r>
              <a:rPr lang="fr-FR" dirty="0" err="1"/>
              <a:t>depending</a:t>
            </a:r>
            <a:r>
              <a:rPr lang="fr-FR" dirty="0"/>
              <a:t> on the place.</a:t>
            </a:r>
          </a:p>
          <a:p>
            <a:r>
              <a:rPr lang="fr-FR" dirty="0"/>
              <a:t>To </a:t>
            </a:r>
            <a:r>
              <a:rPr lang="fr-FR" dirty="0" err="1"/>
              <a:t>answer</a:t>
            </a:r>
            <a:r>
              <a:rPr lang="fr-FR" dirty="0"/>
              <a:t> to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problem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dirty="0" err="1"/>
              <a:t>study</a:t>
            </a:r>
            <a:r>
              <a:rPr lang="fr-FR" dirty="0"/>
              <a:t> for </a:t>
            </a:r>
            <a:r>
              <a:rPr lang="fr-FR" dirty="0" err="1"/>
              <a:t>example</a:t>
            </a:r>
            <a:r>
              <a:rPr lang="fr-FR" dirty="0"/>
              <a:t>:</a:t>
            </a:r>
          </a:p>
          <a:p>
            <a:r>
              <a:rPr lang="en-US" dirty="0"/>
              <a:t>- the client’s review of each coffee shop to see what kind of coffee shops work depending on the clientele and the area. </a:t>
            </a:r>
          </a:p>
          <a:p>
            <a:r>
              <a:rPr lang="en-US" dirty="0"/>
              <a:t>- the age of the customers attracted according to the kind of coffee shop (working coffee shop with </a:t>
            </a:r>
            <a:r>
              <a:rPr lang="en-US" dirty="0" err="1"/>
              <a:t>wifi</a:t>
            </a:r>
            <a:r>
              <a:rPr lang="en-US" dirty="0"/>
              <a:t>, </a:t>
            </a:r>
            <a:r>
              <a:rPr lang="en-US" dirty="0" err="1"/>
              <a:t>cosy</a:t>
            </a:r>
            <a:r>
              <a:rPr lang="en-US" dirty="0"/>
              <a:t> or other...).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42739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1063F05-99EF-4DA3-B595-4E26670F2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</a:schemeClr>
              </a:gs>
              <a:gs pos="100000">
                <a:schemeClr val="bg1"/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D904461-E85A-43E7-AA0B-B7DF596C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  <a:prstGeom prst="rect">
            <a:avLst/>
          </a:prstGeom>
        </p:spPr>
        <p:txBody>
          <a:bodyPr lIns="0" tIns="108000" rtlCol="0">
            <a:normAutofit/>
          </a:bodyPr>
          <a:lstStyle/>
          <a:p>
            <a:pPr rtl="0"/>
            <a:r>
              <a:rPr lang="fr-FR" sz="5400" b="1" dirty="0" err="1">
                <a:solidFill>
                  <a:srgbClr val="FFFFFF"/>
                </a:solidFill>
              </a:rPr>
              <a:t>Thank</a:t>
            </a:r>
            <a:r>
              <a:rPr lang="fr-FR" sz="5400" b="1" dirty="0">
                <a:solidFill>
                  <a:srgbClr val="FFFFFF"/>
                </a:solidFill>
              </a:rPr>
              <a:t> </a:t>
            </a:r>
            <a:r>
              <a:rPr lang="fr-FR" sz="5400" b="1" dirty="0" err="1">
                <a:solidFill>
                  <a:srgbClr val="FFFFFF"/>
                </a:solidFill>
              </a:rPr>
              <a:t>you</a:t>
            </a:r>
            <a:r>
              <a:rPr lang="fr-FR" sz="5400" b="1" dirty="0">
                <a:solidFill>
                  <a:srgbClr val="FFFFFF"/>
                </a:solidFill>
              </a:rPr>
              <a:t> !</a:t>
            </a:r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E0A835C2-2B9B-4174-AA2C-60A4F1311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D39F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BDDBE1-00CD-4A90-9BA9-5E79F6C6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505456"/>
            <a:ext cx="3791711" cy="393192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Business owner I hope that this study will help you !</a:t>
            </a:r>
            <a:endParaRPr lang="fr-FR" sz="4000" dirty="0">
              <a:solidFill>
                <a:srgbClr val="FFFFFF"/>
              </a:solidFill>
            </a:endParaRPr>
          </a:p>
        </p:txBody>
      </p:sp>
      <p:pic>
        <p:nvPicPr>
          <p:cNvPr id="5" name="Image 4" descr="Restaurant, panonceau Ouvert">
            <a:extLst>
              <a:ext uri="{FF2B5EF4-FFF2-40B4-BE49-F238E27FC236}">
                <a16:creationId xmlns:a16="http://schemas.microsoft.com/office/drawing/2014/main" id="{4BB88093-7048-42AA-9AFC-B007B4E797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68548" y="10"/>
            <a:ext cx="672345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4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50000"/>
              </a:schemeClr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307" y="558583"/>
            <a:ext cx="11044047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 b="1" dirty="0" err="1"/>
              <a:t>Where</a:t>
            </a:r>
            <a:r>
              <a:rPr lang="fr-FR" b="1" dirty="0"/>
              <a:t> can i open a coffee shop in Paris?</a:t>
            </a:r>
          </a:p>
        </p:txBody>
      </p:sp>
      <p:graphicFrame>
        <p:nvGraphicFramePr>
          <p:cNvPr id="5" name="Espace réservé au contenu 2" descr="Puces d’icônes">
            <a:extLst>
              <a:ext uri="{FF2B5EF4-FFF2-40B4-BE49-F238E27FC236}">
                <a16:creationId xmlns:a16="http://schemas.microsoft.com/office/drawing/2014/main" id="{ACE5AD74-04D5-49BC-88CF-B67398F8B4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4437856"/>
              </p:ext>
            </p:extLst>
          </p:nvPr>
        </p:nvGraphicFramePr>
        <p:xfrm>
          <a:off x="102394" y="2409825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Ellipse 3">
            <a:extLst>
              <a:ext uri="{FF2B5EF4-FFF2-40B4-BE49-F238E27FC236}">
                <a16:creationId xmlns:a16="http://schemas.microsoft.com/office/drawing/2014/main" id="{C5EE80A9-2828-4D4F-A66C-28A3C8452887}"/>
              </a:ext>
            </a:extLst>
          </p:cNvPr>
          <p:cNvSpPr/>
          <p:nvPr/>
        </p:nvSpPr>
        <p:spPr>
          <a:xfrm>
            <a:off x="9822656" y="2914051"/>
            <a:ext cx="1749937" cy="1749937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E76E462-FDF2-406E-921C-4F02EEB0EF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4913" y="3374283"/>
            <a:ext cx="825422" cy="8294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61F1EF-531E-4BF8-A635-F94BCF0952DB}"/>
              </a:ext>
            </a:extLst>
          </p:cNvPr>
          <p:cNvSpPr/>
          <p:nvPr/>
        </p:nvSpPr>
        <p:spPr>
          <a:xfrm>
            <a:off x="9824460" y="5108269"/>
            <a:ext cx="257175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100" dirty="0"/>
              <a:t>COMMERCIAL RENTAL PRICE</a:t>
            </a:r>
          </a:p>
        </p:txBody>
      </p:sp>
    </p:spTree>
    <p:extLst>
      <p:ext uri="{BB962C8B-B14F-4D97-AF65-F5344CB8AC3E}">
        <p14:creationId xmlns:p14="http://schemas.microsoft.com/office/powerpoint/2010/main" val="1102586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64BEC1-ED7C-47FB-8FB6-253E76466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Data acquisition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486C5F-FD27-4553-8018-811530A0DF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- </a:t>
            </a:r>
            <a:r>
              <a:rPr lang="fr-FR" dirty="0" err="1"/>
              <a:t>Features</a:t>
            </a:r>
            <a:r>
              <a:rPr lang="fr-FR" dirty="0"/>
              <a:t> of coffee shops in Paris : </a:t>
            </a:r>
            <a:r>
              <a:rPr lang="fr-FR" i="1" dirty="0" err="1"/>
              <a:t>name</a:t>
            </a:r>
            <a:r>
              <a:rPr lang="fr-FR" i="1" dirty="0"/>
              <a:t>, latitude, longitude, postal code, city, </a:t>
            </a:r>
            <a:r>
              <a:rPr lang="fr-FR" i="1" dirty="0" err="1"/>
              <a:t>address</a:t>
            </a:r>
            <a:r>
              <a:rPr lang="fr-FR" dirty="0"/>
              <a:t> (</a:t>
            </a:r>
            <a:r>
              <a:rPr lang="fr-FR" dirty="0" err="1"/>
              <a:t>retrieved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Foursquare</a:t>
            </a:r>
            <a:r>
              <a:rPr lang="fr-FR" dirty="0"/>
              <a:t> API).</a:t>
            </a:r>
          </a:p>
          <a:p>
            <a:r>
              <a:rPr lang="fr-FR" dirty="0"/>
              <a:t>- </a:t>
            </a:r>
            <a:r>
              <a:rPr lang="fr-FR" dirty="0" err="1"/>
              <a:t>Average</a:t>
            </a:r>
            <a:r>
              <a:rPr lang="fr-FR" dirty="0"/>
              <a:t> commercial </a:t>
            </a:r>
            <a:r>
              <a:rPr lang="fr-FR" dirty="0" err="1"/>
              <a:t>rental</a:t>
            </a:r>
            <a:r>
              <a:rPr lang="fr-FR" dirty="0"/>
              <a:t> </a:t>
            </a:r>
            <a:r>
              <a:rPr lang="fr-FR" dirty="0" err="1"/>
              <a:t>prices</a:t>
            </a:r>
            <a:r>
              <a:rPr lang="fr-FR" dirty="0"/>
              <a:t> (in m² for </a:t>
            </a:r>
            <a:r>
              <a:rPr lang="fr-FR" dirty="0" err="1"/>
              <a:t>each</a:t>
            </a:r>
            <a:r>
              <a:rPr lang="fr-FR" dirty="0"/>
              <a:t> borough ): </a:t>
            </a:r>
            <a:r>
              <a:rPr lang="fr-FR" i="1" dirty="0"/>
              <a:t>postal Code, </a:t>
            </a:r>
            <a:r>
              <a:rPr lang="fr-FR" i="1" dirty="0" err="1"/>
              <a:t>average</a:t>
            </a:r>
            <a:r>
              <a:rPr lang="fr-FR" i="1" dirty="0"/>
              <a:t> commercial </a:t>
            </a:r>
            <a:r>
              <a:rPr lang="fr-FR" i="1" dirty="0" err="1"/>
              <a:t>rental</a:t>
            </a:r>
            <a:r>
              <a:rPr lang="fr-FR" i="1" dirty="0"/>
              <a:t> </a:t>
            </a:r>
            <a:r>
              <a:rPr lang="fr-FR" i="1" dirty="0" err="1"/>
              <a:t>prices</a:t>
            </a:r>
            <a:r>
              <a:rPr lang="fr-FR" i="1" dirty="0"/>
              <a:t>( </a:t>
            </a:r>
            <a:r>
              <a:rPr lang="fr-FR" i="1" dirty="0" err="1"/>
              <a:t>retrieved</a:t>
            </a:r>
            <a:r>
              <a:rPr lang="fr-FR" dirty="0"/>
              <a:t> in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website</a:t>
            </a:r>
            <a:r>
              <a:rPr lang="fr-FR" dirty="0"/>
              <a:t>: </a:t>
            </a:r>
            <a:r>
              <a:rPr lang="en-US" u="sng" dirty="0">
                <a:hlinkClick r:id="rId2"/>
              </a:rPr>
              <a:t>https://www.localcommercial.net/estimerloyer/38080/paris-20-arrondissement.html</a:t>
            </a:r>
            <a:r>
              <a:rPr lang="en-US" u="sng" dirty="0"/>
              <a:t> )</a:t>
            </a:r>
            <a:endParaRPr lang="fr-FR" dirty="0"/>
          </a:p>
          <a:p>
            <a:r>
              <a:rPr lang="fr-FR" dirty="0"/>
              <a:t>- </a:t>
            </a:r>
            <a:r>
              <a:rPr lang="fr-FR" dirty="0" err="1"/>
              <a:t>Boroughs’s</a:t>
            </a:r>
            <a:r>
              <a:rPr lang="fr-FR" dirty="0"/>
              <a:t> </a:t>
            </a:r>
            <a:r>
              <a:rPr lang="fr-FR" dirty="0" err="1"/>
              <a:t>geometric</a:t>
            </a:r>
            <a:r>
              <a:rPr lang="fr-FR" dirty="0"/>
              <a:t> informations : </a:t>
            </a:r>
            <a:r>
              <a:rPr lang="fr-FR" dirty="0" err="1"/>
              <a:t>geometric</a:t>
            </a:r>
            <a:r>
              <a:rPr lang="fr-FR" dirty="0"/>
              <a:t> </a:t>
            </a:r>
            <a:r>
              <a:rPr lang="fr-FR" dirty="0" err="1"/>
              <a:t>coordinates</a:t>
            </a:r>
            <a:r>
              <a:rPr lang="fr-FR" dirty="0"/>
              <a:t> for </a:t>
            </a:r>
            <a:r>
              <a:rPr lang="fr-FR" dirty="0" err="1"/>
              <a:t>each</a:t>
            </a:r>
            <a:r>
              <a:rPr lang="fr-FR" dirty="0"/>
              <a:t> Paris’ borough </a:t>
            </a:r>
            <a:r>
              <a:rPr lang="en-US" dirty="0"/>
              <a:t>with a </a:t>
            </a:r>
            <a:r>
              <a:rPr lang="en-US" dirty="0" err="1"/>
              <a:t>geoJSON</a:t>
            </a:r>
            <a:r>
              <a:rPr lang="en-US" dirty="0"/>
              <a:t> file (</a:t>
            </a:r>
            <a:r>
              <a:rPr lang="fr-FR" dirty="0"/>
              <a:t> </a:t>
            </a:r>
            <a:r>
              <a:rPr lang="en-US" dirty="0" err="1"/>
              <a:t>arrondissements.geojson</a:t>
            </a:r>
            <a:r>
              <a:rPr lang="en-US" dirty="0"/>
              <a:t> downloaded in this page :</a:t>
            </a:r>
            <a:r>
              <a:rPr lang="fr-FR" dirty="0"/>
              <a:t> </a:t>
            </a:r>
            <a:r>
              <a:rPr lang="fr-FR" u="sng" dirty="0">
                <a:hlinkClick r:id="rId3" action="ppaction://hlinkfile"/>
              </a:rPr>
              <a:t>shorturl.at/</a:t>
            </a:r>
            <a:r>
              <a:rPr lang="fr-FR" u="sng" dirty="0" err="1">
                <a:hlinkClick r:id="rId3" action="ppaction://hlinkfile"/>
              </a:rPr>
              <a:t>iuHQX</a:t>
            </a:r>
            <a:r>
              <a:rPr lang="fr-FR" u="sng" dirty="0"/>
              <a:t> )</a:t>
            </a:r>
          </a:p>
          <a:p>
            <a:r>
              <a:rPr lang="fr-FR" dirty="0"/>
              <a:t>- Paris’ venues :</a:t>
            </a:r>
            <a:r>
              <a:rPr lang="fr-FR" i="1" dirty="0"/>
              <a:t> </a:t>
            </a:r>
            <a:r>
              <a:rPr lang="fr-FR" i="1" dirty="0" err="1"/>
              <a:t>name</a:t>
            </a:r>
            <a:r>
              <a:rPr lang="fr-FR" i="1" dirty="0"/>
              <a:t>, latitude, longitude, postal code, </a:t>
            </a:r>
            <a:r>
              <a:rPr lang="fr-FR" i="1" dirty="0" err="1"/>
              <a:t>address</a:t>
            </a:r>
            <a:r>
              <a:rPr lang="fr-FR" i="1" dirty="0"/>
              <a:t>, </a:t>
            </a:r>
            <a:r>
              <a:rPr lang="fr-FR" i="1" dirty="0" err="1"/>
              <a:t>category</a:t>
            </a:r>
            <a:r>
              <a:rPr lang="fr-FR" i="1" dirty="0"/>
              <a:t> ( </a:t>
            </a:r>
            <a:r>
              <a:rPr lang="fr-FR" i="1" dirty="0" err="1"/>
              <a:t>retrieved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Foursquare</a:t>
            </a:r>
            <a:r>
              <a:rPr lang="fr-FR" dirty="0"/>
              <a:t> API)</a:t>
            </a:r>
          </a:p>
        </p:txBody>
      </p:sp>
    </p:spTree>
    <p:extLst>
      <p:ext uri="{BB962C8B-B14F-4D97-AF65-F5344CB8AC3E}">
        <p14:creationId xmlns:p14="http://schemas.microsoft.com/office/powerpoint/2010/main" val="2519519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34">
            <a:extLst>
              <a:ext uri="{FF2B5EF4-FFF2-40B4-BE49-F238E27FC236}">
                <a16:creationId xmlns:a16="http://schemas.microsoft.com/office/drawing/2014/main" id="{D44CAEE8-6F39-4158-9264-B49B515AE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Rectangle 136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0"/>
            <a:ext cx="7534655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68BF4FB5-3ECB-41BB-9C92-68B2A19AC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ctr"/>
            <a:r>
              <a:rPr lang="fr-FR" sz="3200" dirty="0" err="1">
                <a:solidFill>
                  <a:srgbClr val="FFFFFF"/>
                </a:solidFill>
              </a:rPr>
              <a:t>Average</a:t>
            </a:r>
            <a:r>
              <a:rPr lang="fr-FR" sz="3200" dirty="0">
                <a:solidFill>
                  <a:srgbClr val="FFFFFF"/>
                </a:solidFill>
              </a:rPr>
              <a:t> </a:t>
            </a:r>
            <a:r>
              <a:rPr lang="fr-FR" sz="3200" dirty="0" err="1">
                <a:solidFill>
                  <a:srgbClr val="FFFFFF"/>
                </a:solidFill>
              </a:rPr>
              <a:t>rental</a:t>
            </a:r>
            <a:r>
              <a:rPr lang="fr-FR" sz="3200" dirty="0">
                <a:solidFill>
                  <a:srgbClr val="FFFFFF"/>
                </a:solidFill>
              </a:rPr>
              <a:t> </a:t>
            </a:r>
            <a:r>
              <a:rPr lang="fr-FR" sz="3200" dirty="0" err="1">
                <a:solidFill>
                  <a:srgbClr val="FFFFFF"/>
                </a:solidFill>
              </a:rPr>
              <a:t>prices</a:t>
            </a:r>
            <a:r>
              <a:rPr lang="fr-FR" sz="3200" dirty="0">
                <a:solidFill>
                  <a:srgbClr val="FFFFFF"/>
                </a:solidFill>
              </a:rPr>
              <a:t> in m² per </a:t>
            </a:r>
            <a:r>
              <a:rPr lang="fr-FR" sz="3200" dirty="0" err="1">
                <a:solidFill>
                  <a:srgbClr val="FFFFFF"/>
                </a:solidFill>
              </a:rPr>
              <a:t>month</a:t>
            </a:r>
            <a:r>
              <a:rPr lang="fr-FR" sz="3200" dirty="0">
                <a:solidFill>
                  <a:srgbClr val="FFFFFF"/>
                </a:solidFill>
              </a:rPr>
              <a:t> for </a:t>
            </a:r>
            <a:r>
              <a:rPr lang="fr-FR" sz="3200" dirty="0" err="1">
                <a:solidFill>
                  <a:srgbClr val="FFFFFF"/>
                </a:solidFill>
              </a:rPr>
              <a:t>each</a:t>
            </a:r>
            <a:r>
              <a:rPr lang="fr-FR" sz="3200" dirty="0">
                <a:solidFill>
                  <a:srgbClr val="FFFFFF"/>
                </a:solidFill>
              </a:rPr>
              <a:t> borough</a:t>
            </a:r>
          </a:p>
        </p:txBody>
      </p:sp>
      <p:sp>
        <p:nvSpPr>
          <p:cNvPr id="2054" name="Rectangle 138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0"/>
            <a:ext cx="4657345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41B709-A9D1-4F61-8BF8-7C1897177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292962"/>
            <a:ext cx="4657345" cy="3773011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FFFFFF"/>
                </a:solidFill>
              </a:rPr>
              <a:t> Boroughs 75001 to 75009: high and middle high </a:t>
            </a:r>
            <a:r>
              <a:rPr lang="fr-FR" dirty="0" err="1">
                <a:solidFill>
                  <a:srgbClr val="FFFFFF"/>
                </a:solidFill>
              </a:rPr>
              <a:t>prices</a:t>
            </a:r>
            <a:r>
              <a:rPr lang="fr-FR" dirty="0">
                <a:solidFill>
                  <a:srgbClr val="FFFFFF"/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FFFFFF"/>
                </a:solidFill>
              </a:rPr>
              <a:t> Boroughs 75010 to 75020: middle and </a:t>
            </a:r>
            <a:r>
              <a:rPr lang="fr-FR" dirty="0" err="1">
                <a:solidFill>
                  <a:srgbClr val="FFFFFF"/>
                </a:solidFill>
              </a:rPr>
              <a:t>low</a:t>
            </a:r>
            <a:r>
              <a:rPr lang="fr-FR" dirty="0">
                <a:solidFill>
                  <a:srgbClr val="FFFFFF"/>
                </a:solidFill>
              </a:rPr>
              <a:t> </a:t>
            </a:r>
            <a:r>
              <a:rPr lang="fr-FR" dirty="0" err="1">
                <a:solidFill>
                  <a:srgbClr val="FFFFFF"/>
                </a:solidFill>
              </a:rPr>
              <a:t>prices</a:t>
            </a:r>
            <a:r>
              <a:rPr lang="fr-FR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36C8CEE-25F7-431E-A995-387C9C3C4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48" y="101939"/>
            <a:ext cx="6780497" cy="436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97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71C4AC57-DACB-456C-B436-E730DCB02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angle 137">
            <a:extLst>
              <a:ext uri="{FF2B5EF4-FFF2-40B4-BE49-F238E27FC236}">
                <a16:creationId xmlns:a16="http://schemas.microsoft.com/office/drawing/2014/main" id="{0E3114E6-DB3B-41B3-8FB5-41DD620FAB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80F59E08-068B-4AE9-B218-3AE4265DA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79EAA8D-9FA6-44DF-B373-F9F0E09DC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10256" cy="146304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000" b="1" spc="200" dirty="0">
                <a:solidFill>
                  <a:srgbClr val="FFFFFF"/>
                </a:solidFill>
              </a:rPr>
              <a:t>Average commercial rental prices depending on the number of coffee shops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E3C24D4B-1434-4076-86ED-1AA5B25F1E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2325E77D-BAC4-46D3-9548-CDE6C83C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60141" y="822682"/>
            <a:ext cx="0" cy="292608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298748E2-AA8C-471A-9A9B-31C2ECE13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>
            <a:extLst>
              <a:ext uri="{FF2B5EF4-FFF2-40B4-BE49-F238E27FC236}">
                <a16:creationId xmlns:a16="http://schemas.microsoft.com/office/drawing/2014/main" id="{9BB31500-009A-4789-969B-2A59A5E2E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313" y="144306"/>
            <a:ext cx="3490736" cy="4227669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6950467-82A1-4B5A-B301-E378B6342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699" y="434822"/>
            <a:ext cx="5249990" cy="385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200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C1A1EAE-357C-4E0F-B9D2-FA8CCF1A0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727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EE96408-96EA-44AD-BEA4-220C65E71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ctr"/>
            <a:r>
              <a:rPr lang="fr-FR" dirty="0">
                <a:solidFill>
                  <a:srgbClr val="FFFFFF"/>
                </a:solidFill>
              </a:rPr>
              <a:t>coffee shops and </a:t>
            </a:r>
            <a:r>
              <a:rPr lang="fr-FR" dirty="0" err="1">
                <a:solidFill>
                  <a:srgbClr val="FFFFFF"/>
                </a:solidFill>
              </a:rPr>
              <a:t>rental</a:t>
            </a:r>
            <a:r>
              <a:rPr lang="fr-FR" dirty="0">
                <a:solidFill>
                  <a:srgbClr val="FFFFFF"/>
                </a:solidFill>
              </a:rPr>
              <a:t> </a:t>
            </a:r>
            <a:r>
              <a:rPr lang="fr-FR" dirty="0" err="1">
                <a:solidFill>
                  <a:srgbClr val="FFFFFF"/>
                </a:solidFill>
              </a:rPr>
              <a:t>prices</a:t>
            </a:r>
            <a:r>
              <a:rPr lang="fr-FR" dirty="0">
                <a:solidFill>
                  <a:srgbClr val="FFFFFF"/>
                </a:solidFill>
              </a:rPr>
              <a:t>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23A99D-C10D-4791-9522-39A5C1BFD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8840" y="220493"/>
            <a:ext cx="4335613" cy="430987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FFFF"/>
                </a:solidFill>
              </a:rPr>
              <a:t>Observations: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 Highest prices at the center of Paris.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 Middle and low prices close to Parisian suburb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Borough with highest and middle rental contain most coffee shop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Coffee shops work better at the center of Paris than in the boroughs close to </a:t>
            </a:r>
            <a:r>
              <a:rPr lang="en-US" dirty="0" err="1"/>
              <a:t>parisian</a:t>
            </a:r>
            <a:r>
              <a:rPr lang="en-US" dirty="0"/>
              <a:t> suburb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C0EAC75-B62F-4BAD-A317-E25129C23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46" y="428121"/>
            <a:ext cx="7072507" cy="389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574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70">
            <a:extLst>
              <a:ext uri="{FF2B5EF4-FFF2-40B4-BE49-F238E27FC236}">
                <a16:creationId xmlns:a16="http://schemas.microsoft.com/office/drawing/2014/main" id="{D44CAEE8-6F39-4158-9264-B49B515AE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0"/>
            <a:ext cx="7534655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031623D-A06F-4E51-8775-CC766295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fr-FR" dirty="0">
                <a:solidFill>
                  <a:srgbClr val="FFFFFF"/>
                </a:solidFill>
              </a:rPr>
              <a:t>Activity of </a:t>
            </a:r>
            <a:r>
              <a:rPr lang="fr-FR" dirty="0" err="1">
                <a:solidFill>
                  <a:srgbClr val="FFFFFF"/>
                </a:solidFill>
              </a:rPr>
              <a:t>each</a:t>
            </a:r>
            <a:r>
              <a:rPr lang="fr-FR" dirty="0">
                <a:solidFill>
                  <a:srgbClr val="FFFFFF"/>
                </a:solidFill>
              </a:rPr>
              <a:t> borough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3AC5885-75A7-4927-92E2-3276A5068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888072"/>
            <a:ext cx="6247721" cy="2795855"/>
          </a:xfrm>
          <a:prstGeom prst="rect">
            <a:avLst/>
          </a:prstGeom>
          <a:solidFill>
            <a:srgbClr val="FFFFFF"/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0"/>
            <a:ext cx="4657345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C3CF16-427B-4551-AAAB-8B36F90A4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0"/>
            <a:ext cx="4657345" cy="4314825"/>
          </a:xfrm>
        </p:spPr>
        <p:txBody>
          <a:bodyPr anchor="ctr"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Observations: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</a:rPr>
              <a:t> 5 very active boroughs : Paris 6, 4, 1, 3, 11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Many coffee shops in those boroughs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The more an area is active, more there will be many coffee shop in this area</a:t>
            </a:r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398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807D5DDF-5492-4CCA-A929-25EA0774D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Rectangle 155">
            <a:extLst>
              <a:ext uri="{FF2B5EF4-FFF2-40B4-BE49-F238E27FC236}">
                <a16:creationId xmlns:a16="http://schemas.microsoft.com/office/drawing/2014/main" id="{B5678532-D2F8-4E48-BC12-62403E2C7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2516BA2-2AB3-48AF-A741-749BADCB1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600" spc="200" dirty="0"/>
              <a:t>Top 10 most common venues per borough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FEF4A33F-B2F7-45E4-8604-AEC63DC7A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6D32943-E4BA-419B-8295-24BC3BD84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590" y="825961"/>
            <a:ext cx="9608820" cy="3435153"/>
          </a:xfrm>
          <a:prstGeom prst="rect">
            <a:avLst/>
          </a:prstGeom>
        </p:spPr>
      </p:pic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123BD2E2-0AD9-4BE6-AD95-F3EF01A99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rgbClr val="D538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352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2CF1BDDC-4E57-4064-B712-2EF9C926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B6D47E0C-18AB-487F-9BA0-FC2FBB41B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27CEDC4-B408-4AAD-B675-F0C37F470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9F16496-EBEB-4D38-9D71-BD3FD0AA5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pc="200"/>
              <a:t>Map of clusters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8E567F4-C04C-4B94-87C9-DA577D9101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59" b="10222"/>
          <a:stretch/>
        </p:blipFill>
        <p:spPr>
          <a:xfrm>
            <a:off x="3274" y="10"/>
            <a:ext cx="12191980" cy="4571990"/>
          </a:xfrm>
          <a:prstGeom prst="rect">
            <a:avLst/>
          </a:prstGeom>
        </p:spPr>
      </p:pic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AD8FA7B-F4E5-4080-8EE2-1B28C890D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rgbClr val="4FF3C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27576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égrale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566</Words>
  <Application>Microsoft Office PowerPoint</Application>
  <PresentationFormat>Grand écran</PresentationFormat>
  <Paragraphs>136</Paragraphs>
  <Slides>13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Calibri</vt:lpstr>
      <vt:lpstr>Times New Roman</vt:lpstr>
      <vt:lpstr>Tw Cen MT</vt:lpstr>
      <vt:lpstr>Tw Cen MT Condensed</vt:lpstr>
      <vt:lpstr>Wingdings</vt:lpstr>
      <vt:lpstr>Wingdings 3</vt:lpstr>
      <vt:lpstr>Intégrale</vt:lpstr>
      <vt:lpstr>Open a coffee shop in paris</vt:lpstr>
      <vt:lpstr>Where can i open a coffee shop in Paris?</vt:lpstr>
      <vt:lpstr>Data acquisition </vt:lpstr>
      <vt:lpstr>Average rental prices in m² per month for each borough</vt:lpstr>
      <vt:lpstr>Average commercial rental prices depending on the number of coffee shops</vt:lpstr>
      <vt:lpstr>coffee shops and rental prices  </vt:lpstr>
      <vt:lpstr>Activity of each borough</vt:lpstr>
      <vt:lpstr>Top 10 most common venues per borough</vt:lpstr>
      <vt:lpstr>Map of clusters</vt:lpstr>
      <vt:lpstr>Make your choice !</vt:lpstr>
      <vt:lpstr>Success keys</vt:lpstr>
      <vt:lpstr>Conclusion and future directions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2020-08-15T10:30:17Z</dcterms:created>
  <dcterms:modified xsi:type="dcterms:W3CDTF">2020-08-16T13:02:59Z</dcterms:modified>
</cp:coreProperties>
</file>